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Arial Narr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Lato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ialNarrow-bold.fntdata"/><Relationship Id="rId50" Type="http://schemas.openxmlformats.org/officeDocument/2006/relationships/font" Target="fonts/ArialNarrow-regular.fntdata"/><Relationship Id="rId53" Type="http://schemas.openxmlformats.org/officeDocument/2006/relationships/font" Target="fonts/ArialNarrow-boldItalic.fntdata"/><Relationship Id="rId52" Type="http://schemas.openxmlformats.org/officeDocument/2006/relationships/font" Target="fonts/ArialNarrow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46af32d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246af32d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e42bc30d9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e42bc30d9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4ad0871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4ad0871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e4ad087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e4ad087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4ad0871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4ad0871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e4ad0871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e4ad0871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e4ad0871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e4ad0871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246af32d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246af32d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e4ad0871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e4ad0871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2535ec3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2535ec3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e4ad0871a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e4ad0871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e4ad0871a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e4ad0871a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4ad0871a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4ad0871a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2535ec30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2535ec30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e526573f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e526573f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e526573f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e526573f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535ec30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535ec30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e526573f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e526573f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2535ec3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2535ec3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42bc30d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42bc30d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2535ec30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2535ec30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2535ec30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2535ec30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46af32d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46af32d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42bc30d9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e42bc30d9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246af32d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246af32d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42bc30d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42bc30d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83" name="Google Shape;8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lide copy_texture">
  <p:cSld name="Full slide copy_textur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4650" y="4797978"/>
            <a:ext cx="950467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164306" y="64294"/>
            <a:ext cx="2078700" cy="8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2" type="body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3" type="body"/>
          </p:nvPr>
        </p:nvSpPr>
        <p:spPr>
          <a:xfrm>
            <a:off x="229545" y="1297292"/>
            <a:ext cx="8107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4" type="body"/>
          </p:nvPr>
        </p:nvSpPr>
        <p:spPr>
          <a:xfrm>
            <a:off x="225158" y="1573261"/>
            <a:ext cx="81117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8950" y="4780425"/>
            <a:ext cx="950467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4504581"/>
            <a:ext cx="9144000" cy="653100"/>
          </a:xfrm>
          <a:prstGeom prst="rect">
            <a:avLst/>
          </a:prstGeom>
          <a:blipFill rotWithShape="1">
            <a:blip r:embed="rId3">
              <a:alphaModFix/>
            </a:blip>
            <a:tile algn="ctr" flip="none" tx="0" sx="99997" ty="0" sy="99997"/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3225" y="4723775"/>
            <a:ext cx="950467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97893" y="4685063"/>
            <a:ext cx="39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image option 1">
  <p:cSld name="Title slide_image option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284334" y="2074274"/>
            <a:ext cx="4509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2" type="body"/>
          </p:nvPr>
        </p:nvSpPr>
        <p:spPr>
          <a:xfrm>
            <a:off x="277864" y="3347314"/>
            <a:ext cx="4236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3" type="body"/>
          </p:nvPr>
        </p:nvSpPr>
        <p:spPr>
          <a:xfrm>
            <a:off x="284106" y="1469704"/>
            <a:ext cx="45096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6CAB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4" type="body"/>
          </p:nvPr>
        </p:nvSpPr>
        <p:spPr>
          <a:xfrm>
            <a:off x="277637" y="3654608"/>
            <a:ext cx="4237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>
            <a:off x="4407694" y="-14287"/>
            <a:ext cx="4736306" cy="5164931"/>
          </a:xfrm>
          <a:custGeom>
            <a:rect b="b" l="l" r="r" t="t"/>
            <a:pathLst>
              <a:path extrusionOk="0" h="6886575" w="63150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5618559" y="-21431"/>
            <a:ext cx="1171575" cy="5164931"/>
          </a:xfrm>
          <a:custGeom>
            <a:rect b="b" l="l" r="r" t="t"/>
            <a:pathLst>
              <a:path extrusionOk="0" h="6886575" w="1562100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818709" y="-14287"/>
            <a:ext cx="93000" cy="51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700713" y="-7143"/>
            <a:ext cx="1114425" cy="5147715"/>
          </a:xfrm>
          <a:custGeom>
            <a:rect b="b" l="l" r="r" t="t"/>
            <a:pathLst>
              <a:path extrusionOk="0" h="6886575" w="1485900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470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479" y="-122137"/>
            <a:ext cx="1626022" cy="114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189" y="-127440"/>
            <a:ext cx="2808328" cy="149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hyperlink" Target="https://en.wikipedia.org/wiki/Nash_equilibriu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arxiv.org/pdf/1606.03498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51.png"/><Relationship Id="rId5" Type="http://schemas.openxmlformats.org/officeDocument/2006/relationships/hyperlink" Target="https://arxiv.org/abs/1605.0539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hyperlink" Target="https://arxiv.org/pdf/1703.10593.pdf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hyperlink" Target="https://arxiv.org/pdf/1606.07536.pdf" TargetMode="External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803.0513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hyperlink" Target="https://drive.google.com/file/d/0B8_MZ8a8aoSeenVrYkpCdnFRVms/edit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hyperlink" Target="https://arxiv.org/pdf/1611.07004v1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hyperlink" Target="https://en.wikipedia.org/wiki/Measurable_function" TargetMode="External"/><Relationship Id="rId6" Type="http://schemas.openxmlformats.org/officeDocument/2006/relationships/hyperlink" Target="https://en.wikipedia.org/wiki/Sample_space" TargetMode="External"/><Relationship Id="rId7" Type="http://schemas.openxmlformats.org/officeDocument/2006/relationships/hyperlink" Target="https://en.wikipedia.org/wiki/Real_number" TargetMode="Externa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250375" y="150425"/>
            <a:ext cx="3378600" cy="14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Arghya Pal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88">
                <a:latin typeface="Times New Roman"/>
                <a:ea typeface="Times New Roman"/>
                <a:cs typeface="Times New Roman"/>
                <a:sym typeface="Times New Roman"/>
              </a:rPr>
              <a:t>Ph.D, M. Tech (Gold Medalist),</a:t>
            </a:r>
            <a:endParaRPr i="1" sz="10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88">
                <a:latin typeface="Times New Roman"/>
                <a:ea typeface="Times New Roman"/>
                <a:cs typeface="Times New Roman"/>
                <a:sym typeface="Times New Roman"/>
              </a:rPr>
              <a:t>PostDoc Research Fellow,</a:t>
            </a:r>
            <a:endParaRPr i="1" sz="108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88">
                <a:latin typeface="Times New Roman"/>
                <a:ea typeface="Times New Roman"/>
                <a:cs typeface="Times New Roman"/>
                <a:sym typeface="Times New Roman"/>
              </a:rPr>
              <a:t>Monash University and Harvard University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6405300" y="2576450"/>
            <a:ext cx="24396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Exposures:</a:t>
            </a:r>
            <a:endParaRPr sz="1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Grants</a:t>
            </a:r>
            <a:r>
              <a:rPr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from Microsoft, Intel, Google Research</a:t>
            </a:r>
            <a:endParaRPr sz="1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Visits:</a:t>
            </a:r>
            <a:r>
              <a:rPr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AIST JAPAN, University of Tokyo, Monash University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Workshops: 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GIAN, Conformal Prediction, NCC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Internships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at TCS, Adobe, Intel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PhD Representative (CSE Dep.) 2016-17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97500" y="2508925"/>
            <a:ext cx="28107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Academic Preparation: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AutoNum type="arabicPeriod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Bachelor of Technology, West Bengal University of Technology (WBUT)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Font typeface="Proxima Nova"/>
              <a:buAutoNum type="arabicPeriod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Master of Technology, Goa University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Font typeface="Proxima Nova"/>
              <a:buAutoNum type="arabicPeriod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Ph.D., IIT Hyderabad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100"/>
              <a:buFont typeface="Proxima Nova"/>
              <a:buAutoNum type="arabicPeriod"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PostDoc, Harvard University and Monash University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2812850" y="2514750"/>
            <a:ext cx="37617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Recognitions: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Intel Ph. D. Research Fellow: 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 2015-2020; Topic:</a:t>
            </a: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Predicting the Data Itself - Reliable Data Generation using Alternate Supervision; PI: Dr. Vineeth N B, IIT HYderabad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Best Researcher Award (Ph. D. category)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IIT Hyderabad, Year 2018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Goa Govt. Merit Stipend, Gold Medal (GU)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Reviewer: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T-PAMI, T-PR, CVPR, NeurIPS, ICCV, AAAI, WACV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Staff Recognition 2020, $834 Monetary Award, Monash University.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25" y="157725"/>
            <a:ext cx="1284550" cy="128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9"/>
          <p:cNvSpPr txBox="1"/>
          <p:nvPr/>
        </p:nvSpPr>
        <p:spPr>
          <a:xfrm>
            <a:off x="5350950" y="91100"/>
            <a:ext cx="3694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Beyond Full Supervision</a:t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CVPR Doctoral Consortium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CVPR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2020 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WACV Doctoral Consortium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WACV 2021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075" y="1760300"/>
            <a:ext cx="2810701" cy="54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5">
            <a:alphaModFix/>
          </a:blip>
          <a:srcRect b="10985" l="7166" r="4680" t="12032"/>
          <a:stretch/>
        </p:blipFill>
        <p:spPr>
          <a:xfrm>
            <a:off x="285950" y="1786713"/>
            <a:ext cx="2049812" cy="5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6">
            <a:alphaModFix/>
          </a:blip>
          <a:srcRect b="14674" l="7114" r="7473" t="18471"/>
          <a:stretch/>
        </p:blipFill>
        <p:spPr>
          <a:xfrm>
            <a:off x="3935572" y="1646251"/>
            <a:ext cx="1198300" cy="8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825" y="2571750"/>
            <a:ext cx="7356052" cy="253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N.png" id="271" name="Google Shape;271;p38"/>
          <p:cNvPicPr preferRelativeResize="0"/>
          <p:nvPr/>
        </p:nvPicPr>
        <p:blipFill rotWithShape="1">
          <a:blip r:embed="rId4">
            <a:alphaModFix/>
          </a:blip>
          <a:srcRect b="11687" l="2324" r="0" t="14804"/>
          <a:stretch/>
        </p:blipFill>
        <p:spPr>
          <a:xfrm>
            <a:off x="197325" y="585200"/>
            <a:ext cx="4247776" cy="2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8"/>
          <p:cNvCxnSpPr/>
          <p:nvPr/>
        </p:nvCxnSpPr>
        <p:spPr>
          <a:xfrm flipH="1">
            <a:off x="1939500" y="911975"/>
            <a:ext cx="360600" cy="3312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8"/>
          <p:cNvCxnSpPr/>
          <p:nvPr/>
        </p:nvCxnSpPr>
        <p:spPr>
          <a:xfrm>
            <a:off x="3223050" y="1074350"/>
            <a:ext cx="184200" cy="22614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8"/>
          <p:cNvCxnSpPr/>
          <p:nvPr/>
        </p:nvCxnSpPr>
        <p:spPr>
          <a:xfrm>
            <a:off x="3522150" y="1655475"/>
            <a:ext cx="3984600" cy="9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8"/>
          <p:cNvCxnSpPr/>
          <p:nvPr/>
        </p:nvCxnSpPr>
        <p:spPr>
          <a:xfrm>
            <a:off x="2915400" y="2569875"/>
            <a:ext cx="2910600" cy="2063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8"/>
          <p:cNvSpPr txBox="1"/>
          <p:nvPr>
            <p:ph type="title"/>
          </p:nvPr>
        </p:nvSpPr>
        <p:spPr>
          <a:xfrm>
            <a:off x="201700" y="0"/>
            <a:ext cx="64908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 Algorithm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225175" y="27100"/>
            <a:ext cx="76887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of vanilla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25" y="2649075"/>
            <a:ext cx="8167452" cy="2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142250" y="839500"/>
            <a:ext cx="8921100" cy="1634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Two models are trained simultaneously to find a </a:t>
            </a:r>
            <a:r>
              <a:rPr lang="en" sz="1800" u="sng">
                <a:solidFill>
                  <a:srgbClr val="E01F1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Nash equilibrium</a:t>
            </a:r>
            <a:r>
              <a:rPr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 to a two-player non-cooperative game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b="1"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each model updates its cost independently</a:t>
            </a:r>
            <a:r>
              <a:rPr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 with no respect to another player in the game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11111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Updating the gradient of both models concurrently cannot guarantee a convergence.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39"/>
          <p:cNvCxnSpPr/>
          <p:nvPr/>
        </p:nvCxnSpPr>
        <p:spPr>
          <a:xfrm>
            <a:off x="3724825" y="1896025"/>
            <a:ext cx="1978200" cy="969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9"/>
          <p:cNvCxnSpPr/>
          <p:nvPr/>
        </p:nvCxnSpPr>
        <p:spPr>
          <a:xfrm>
            <a:off x="3718100" y="1909475"/>
            <a:ext cx="549000" cy="2804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9"/>
          <p:cNvSpPr txBox="1"/>
          <p:nvPr/>
        </p:nvSpPr>
        <p:spPr>
          <a:xfrm>
            <a:off x="225175" y="496300"/>
            <a:ext cx="3899700" cy="45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No guarantee to equilibrium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148975" y="-152400"/>
            <a:ext cx="76887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of vanilla GANs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414625" y="814850"/>
            <a:ext cx="5526300" cy="3744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 collapsing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indicator when to finish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Lack of proper evaluation metric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de_collapse.png" id="293" name="Google Shape;293;p40"/>
          <p:cNvPicPr preferRelativeResize="0"/>
          <p:nvPr/>
        </p:nvPicPr>
        <p:blipFill rotWithShape="1">
          <a:blip r:embed="rId3">
            <a:alphaModFix/>
          </a:blip>
          <a:srcRect b="12056" l="0" r="0" t="0"/>
          <a:stretch/>
        </p:blipFill>
        <p:spPr>
          <a:xfrm>
            <a:off x="5788650" y="845375"/>
            <a:ext cx="2761450" cy="2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439375" y="4654725"/>
            <a:ext cx="4152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Improved Techniques for Training GANs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225175" y="0"/>
            <a:ext cx="76887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of vanilla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262225" y="586250"/>
            <a:ext cx="7688700" cy="421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 with Counting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00" y="1296525"/>
            <a:ext cx="5450600" cy="31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225175" y="0"/>
            <a:ext cx="44688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of vanilla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262225" y="586250"/>
            <a:ext cx="8753100" cy="421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 with Global Structure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0" l="0" r="2704" t="1400"/>
          <a:stretch/>
        </p:blipFill>
        <p:spPr>
          <a:xfrm>
            <a:off x="1763125" y="1216125"/>
            <a:ext cx="6100274" cy="35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225175" y="0"/>
            <a:ext cx="44688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of vanilla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262225" y="586250"/>
            <a:ext cx="8753100" cy="421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 with Perspective</a:t>
            </a:r>
            <a:endParaRPr sz="1800">
              <a:solidFill>
                <a:srgbClr val="111111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0" l="0" r="1136" t="0"/>
          <a:stretch/>
        </p:blipFill>
        <p:spPr>
          <a:xfrm>
            <a:off x="1753150" y="1148725"/>
            <a:ext cx="6665724" cy="37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291550" y="749975"/>
            <a:ext cx="4509000" cy="53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  <a:endParaRPr b="0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705650" y="1398500"/>
            <a:ext cx="4164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Models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High-level introduction to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Math background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vanilla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Variations of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Evaluation of GAN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4"/>
          <p:cNvSpPr txBox="1"/>
          <p:nvPr>
            <p:ph type="title"/>
          </p:nvPr>
        </p:nvSpPr>
        <p:spPr>
          <a:xfrm>
            <a:off x="4783775" y="749975"/>
            <a:ext cx="1696800" cy="47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 u="sng"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b="0" sz="25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419325" y="-86200"/>
            <a:ext cx="7688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Variations of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280150" y="865200"/>
            <a:ext cx="6686100" cy="3257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Marginal distribution learning using GAN; i.e. P(x)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Vanilla GAN, DCGAN, video generation, 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shape modeling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distribution learning using GAN; i.e. </a:t>
            </a: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P(x|y)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GAN, InfoGAN, Text to Image Synthesis, StarGAN, CycleGAN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Joint distribution learning using GAN; i.e. P(x , y)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CoGAN, TripleGAN, ADP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725" y="2492950"/>
            <a:ext cx="3502924" cy="26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126050" y="-35925"/>
            <a:ext cx="7688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arginal Distribution Learning,  i.e.  P(x)</a:t>
            </a:r>
            <a:endParaRPr b="0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100" y="655000"/>
            <a:ext cx="2789025" cy="126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GAN.png"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50" y="531675"/>
            <a:ext cx="3264276" cy="14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5">
            <a:alphaModFix/>
          </a:blip>
          <a:srcRect b="14346" l="0" r="3993" t="0"/>
          <a:stretch/>
        </p:blipFill>
        <p:spPr>
          <a:xfrm>
            <a:off x="122325" y="2610525"/>
            <a:ext cx="6050424" cy="19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.png" id="338" name="Google Shape;338;p46"/>
          <p:cNvPicPr preferRelativeResize="0"/>
          <p:nvPr/>
        </p:nvPicPr>
        <p:blipFill rotWithShape="1">
          <a:blip r:embed="rId6">
            <a:alphaModFix/>
          </a:blip>
          <a:srcRect b="0" l="0" r="34067" t="0"/>
          <a:stretch/>
        </p:blipFill>
        <p:spPr>
          <a:xfrm>
            <a:off x="6704725" y="2450350"/>
            <a:ext cx="1999726" cy="14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.png" id="339" name="Google Shape;339;p46"/>
          <p:cNvPicPr preferRelativeResize="0"/>
          <p:nvPr/>
        </p:nvPicPr>
        <p:blipFill rotWithShape="1">
          <a:blip r:embed="rId6">
            <a:alphaModFix/>
          </a:blip>
          <a:srcRect b="0" l="67995" r="1544" t="28830"/>
          <a:stretch/>
        </p:blipFill>
        <p:spPr>
          <a:xfrm>
            <a:off x="8032525" y="4007375"/>
            <a:ext cx="876649" cy="10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419325" y="-86200"/>
            <a:ext cx="7688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Variations of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280150" y="865200"/>
            <a:ext cx="6686100" cy="3257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Marginal distribution learning using GAN; i.e. P(x)</a:t>
            </a:r>
            <a:endParaRPr sz="1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Vanilla GAN, DCGAN, video generation, 3D shape modeling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distribution learning using GAN; i.e. </a:t>
            </a: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P(x|y)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GAN, InfoGAN, Text to Image Synthesis, StarGAN, CycleGAN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Joint distribution learning using GAN; i.e. P(x , y)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CoGAN, TripleGAN, ADP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25" y="2492950"/>
            <a:ext cx="3502924" cy="26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91550" y="749975"/>
            <a:ext cx="4509000" cy="53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  <a:endParaRPr b="0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4705650" y="1398500"/>
            <a:ext cx="4164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Generative Models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High-level introduction to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Math background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Drawbacks of vanilla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Variations of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Evaluation of GAN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4783775" y="749975"/>
            <a:ext cx="1696800" cy="47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 u="sng"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b="0" sz="25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126050" y="-35925"/>
            <a:ext cx="90180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 on class label  - 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GAN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nditionalGAN.png" id="352" name="Google Shape;352;p48"/>
          <p:cNvPicPr preferRelativeResize="0"/>
          <p:nvPr/>
        </p:nvPicPr>
        <p:blipFill rotWithShape="1">
          <a:blip r:embed="rId3">
            <a:alphaModFix/>
          </a:blip>
          <a:srcRect b="24301" l="29688" r="26040" t="30545"/>
          <a:stretch/>
        </p:blipFill>
        <p:spPr>
          <a:xfrm>
            <a:off x="1256750" y="1398825"/>
            <a:ext cx="5837550" cy="30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50" y="655350"/>
            <a:ext cx="7520781" cy="58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102750" y="-108375"/>
            <a:ext cx="8927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data from different modality   -   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to Image 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25" y="501225"/>
            <a:ext cx="8810950" cy="21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 b="58413" l="4424" r="6560" t="0"/>
          <a:stretch/>
        </p:blipFill>
        <p:spPr>
          <a:xfrm>
            <a:off x="318350" y="2739825"/>
            <a:ext cx="4226549" cy="17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 rotWithShape="1">
          <a:blip r:embed="rId4">
            <a:alphaModFix/>
          </a:blip>
          <a:srcRect b="16936" l="4205" r="5922" t="42322"/>
          <a:stretch/>
        </p:blipFill>
        <p:spPr>
          <a:xfrm>
            <a:off x="4605850" y="2757300"/>
            <a:ext cx="4267200" cy="1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/>
          <p:nvPr/>
        </p:nvSpPr>
        <p:spPr>
          <a:xfrm>
            <a:off x="233700" y="2746150"/>
            <a:ext cx="8676600" cy="178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"/>
          <p:cNvSpPr txBox="1"/>
          <p:nvPr/>
        </p:nvSpPr>
        <p:spPr>
          <a:xfrm>
            <a:off x="236950" y="4802300"/>
            <a:ext cx="528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Generative Adversarial Text to Image Synthesis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102750" y="-108375"/>
            <a:ext cx="8927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Conditioned on the Image: </a:t>
            </a: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CycleGAN </a:t>
            </a:r>
            <a:endParaRPr b="0"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50"/>
          <p:cNvPicPr preferRelativeResize="0"/>
          <p:nvPr/>
        </p:nvPicPr>
        <p:blipFill rotWithShape="1">
          <a:blip r:embed="rId3">
            <a:alphaModFix/>
          </a:blip>
          <a:srcRect b="56232" l="29140" r="436" t="0"/>
          <a:stretch/>
        </p:blipFill>
        <p:spPr>
          <a:xfrm>
            <a:off x="330450" y="697700"/>
            <a:ext cx="3866800" cy="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 txBox="1"/>
          <p:nvPr/>
        </p:nvSpPr>
        <p:spPr>
          <a:xfrm>
            <a:off x="102750" y="4795525"/>
            <a:ext cx="823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CycleGAN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 rotWithShape="1">
          <a:blip r:embed="rId3">
            <a:alphaModFix/>
          </a:blip>
          <a:srcRect b="1139" l="29140" r="436" t="45618"/>
          <a:stretch/>
        </p:blipFill>
        <p:spPr>
          <a:xfrm>
            <a:off x="4817550" y="531525"/>
            <a:ext cx="4174234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 rotWithShape="1">
          <a:blip r:embed="rId5">
            <a:alphaModFix/>
          </a:blip>
          <a:srcRect b="0" l="0" r="832" t="0"/>
          <a:stretch/>
        </p:blipFill>
        <p:spPr>
          <a:xfrm>
            <a:off x="138000" y="4194425"/>
            <a:ext cx="3485976" cy="639900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175" y="4194425"/>
            <a:ext cx="2982475" cy="639900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8850" y="4194425"/>
            <a:ext cx="2273201" cy="639900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6718" y="1485212"/>
            <a:ext cx="5367582" cy="260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419325" y="-86200"/>
            <a:ext cx="7688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Variations of GANs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280150" y="865200"/>
            <a:ext cx="6686100" cy="3257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Marginal distribution learning using GAN; i.e. P(x)</a:t>
            </a:r>
            <a:endParaRPr sz="1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Vanilla GAN, DCGAN, video generation, 3D shape modeling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900"/>
              <a:buFont typeface="Calibri"/>
              <a:buChar char="❖"/>
            </a:pPr>
            <a:r>
              <a:rPr lang="en" sz="19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Conditional distribution learning using GAN; i.e. </a:t>
            </a:r>
            <a:r>
              <a:rPr lang="en" sz="21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P(x|y)</a:t>
            </a:r>
            <a:endParaRPr sz="2100">
              <a:solidFill>
                <a:srgbClr val="EEEEE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Conditional GAN, InfoGAN, Text to Image Synthesis, StarGAN, CycleGAN</a:t>
            </a:r>
            <a:endParaRPr sz="1500">
              <a:solidFill>
                <a:srgbClr val="EEEEE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❖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Joint distribution learning using GAN; i.e. P(x , y)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CoGAN, TripleGAN, ADP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25" y="2492950"/>
            <a:ext cx="3502924" cy="26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102750" y="-108375"/>
            <a:ext cx="8927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marginal distribution   -  </a:t>
            </a: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CoGAN</a:t>
            </a:r>
            <a:endParaRPr b="0"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 rotWithShape="1">
          <a:blip r:embed="rId3">
            <a:alphaModFix/>
          </a:blip>
          <a:srcRect b="0" l="0" r="1497" t="0"/>
          <a:stretch/>
        </p:blipFill>
        <p:spPr>
          <a:xfrm>
            <a:off x="31375" y="487500"/>
            <a:ext cx="4873052" cy="1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31375" y="4829400"/>
            <a:ext cx="2644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Coupled Generative Adversarial Networks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650" y="487500"/>
            <a:ext cx="3665550" cy="35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4904425" y="3955625"/>
            <a:ext cx="4098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Each pair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First row: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Blond hair from GAN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Second row: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Black hair from GAN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2" name="Google Shape;392;p52"/>
          <p:cNvCxnSpPr/>
          <p:nvPr/>
        </p:nvCxnSpPr>
        <p:spPr>
          <a:xfrm flipH="1" rot="10800000">
            <a:off x="2153925" y="860325"/>
            <a:ext cx="3129300" cy="7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52"/>
          <p:cNvCxnSpPr/>
          <p:nvPr/>
        </p:nvCxnSpPr>
        <p:spPr>
          <a:xfrm flipH="1" rot="10800000">
            <a:off x="2160700" y="1422425"/>
            <a:ext cx="3122400" cy="399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52"/>
          <p:cNvCxnSpPr/>
          <p:nvPr/>
        </p:nvCxnSpPr>
        <p:spPr>
          <a:xfrm>
            <a:off x="2194550" y="948275"/>
            <a:ext cx="2953200" cy="109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2"/>
          <p:cNvCxnSpPr/>
          <p:nvPr/>
        </p:nvCxnSpPr>
        <p:spPr>
          <a:xfrm>
            <a:off x="2187775" y="1815250"/>
            <a:ext cx="2980200" cy="806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2"/>
          <p:cNvCxnSpPr/>
          <p:nvPr/>
        </p:nvCxnSpPr>
        <p:spPr>
          <a:xfrm>
            <a:off x="2181025" y="948275"/>
            <a:ext cx="2973600" cy="228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2"/>
          <p:cNvCxnSpPr/>
          <p:nvPr/>
        </p:nvCxnSpPr>
        <p:spPr>
          <a:xfrm>
            <a:off x="2201325" y="1842350"/>
            <a:ext cx="2939700" cy="195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102750" y="0"/>
            <a:ext cx="90414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method of distant supervision -    Adversarial Data Programming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5" y="536825"/>
            <a:ext cx="8999576" cy="43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189650" y="4842925"/>
            <a:ext cx="462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Adversarial Data Programming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291550" y="749975"/>
            <a:ext cx="4509000" cy="53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  <a:endParaRPr b="0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54"/>
          <p:cNvSpPr txBox="1"/>
          <p:nvPr/>
        </p:nvSpPr>
        <p:spPr>
          <a:xfrm>
            <a:off x="4705650" y="1398500"/>
            <a:ext cx="4164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Models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High-level introduction to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Math background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vanilla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Variations of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Evaluation of GAN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54"/>
          <p:cNvSpPr txBox="1"/>
          <p:nvPr>
            <p:ph type="title"/>
          </p:nvPr>
        </p:nvSpPr>
        <p:spPr>
          <a:xfrm>
            <a:off x="4783775" y="749975"/>
            <a:ext cx="1696800" cy="47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 u="sng"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b="0" sz="25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5"/>
          <p:cNvSpPr txBox="1"/>
          <p:nvPr/>
        </p:nvSpPr>
        <p:spPr>
          <a:xfrm>
            <a:off x="890700" y="847175"/>
            <a:ext cx="74697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uses a pre-trained neural network - the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Inception Net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trained on the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ImageNet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(a dataset)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Highly classifiable and diverse with respect to class labels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measures the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average KL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divergence between;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■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the conditional label distribution p(y|x) of samples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■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the marginal distribution p(y) obtained from all the samples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favors low entropy of p(y|x) but a large entropy of p(y)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450475" y="208425"/>
            <a:ext cx="53520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Inception Score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6"/>
          <p:cNvSpPr txBox="1"/>
          <p:nvPr/>
        </p:nvSpPr>
        <p:spPr>
          <a:xfrm>
            <a:off x="275650" y="127850"/>
            <a:ext cx="7673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Fréchet inception distance</a:t>
            </a:r>
            <a:endParaRPr sz="255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588" y="2310725"/>
            <a:ext cx="4369728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63" y="1168350"/>
            <a:ext cx="8839204" cy="82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326025" y="390125"/>
            <a:ext cx="76884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Remember</a:t>
            </a:r>
            <a:endParaRPr/>
          </a:p>
        </p:txBody>
      </p:sp>
      <p:sp>
        <p:nvSpPr>
          <p:cNvPr id="432" name="Google Shape;432;p57"/>
          <p:cNvSpPr txBox="1"/>
          <p:nvPr/>
        </p:nvSpPr>
        <p:spPr>
          <a:xfrm>
            <a:off x="383250" y="1304375"/>
            <a:ext cx="85455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can generate sharp samples from high-dimensional output space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can approximate: P(x), P(x|y) and P(x,y)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Few drawbacks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lphaL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Finding Nash point is almost impossible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lphaL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stopping criteria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lphaLcPeriod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proper metric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78975" y="0"/>
            <a:ext cx="868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</a:rPr>
              <a:t>Power of Generative Adversarial Networks</a:t>
            </a:r>
            <a:endParaRPr sz="2400"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34761" l="56137" r="8566" t="35347"/>
          <a:stretch/>
        </p:blipFill>
        <p:spPr>
          <a:xfrm>
            <a:off x="431375" y="1144425"/>
            <a:ext cx="4079098" cy="2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471325" y="4705750"/>
            <a:ext cx="3222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Generative Face Completion</a:t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166550" y="585525"/>
            <a:ext cx="43707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Completion using GAN</a:t>
            </a:r>
            <a:endParaRPr sz="2400"/>
          </a:p>
        </p:txBody>
      </p:sp>
      <p:cxnSp>
        <p:nvCxnSpPr>
          <p:cNvPr id="197" name="Google Shape;197;p31"/>
          <p:cNvCxnSpPr/>
          <p:nvPr/>
        </p:nvCxnSpPr>
        <p:spPr>
          <a:xfrm>
            <a:off x="4836175" y="462775"/>
            <a:ext cx="12900" cy="4709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950" y="1081650"/>
            <a:ext cx="2968025" cy="1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950" y="2374625"/>
            <a:ext cx="2968025" cy="1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5150" y="3527025"/>
            <a:ext cx="2968025" cy="10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5064775" y="585525"/>
            <a:ext cx="39678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to Image Translation</a:t>
            </a:r>
            <a:endParaRPr sz="2400"/>
          </a:p>
        </p:txBody>
      </p:sp>
      <p:sp>
        <p:nvSpPr>
          <p:cNvPr id="202" name="Google Shape;202;p31"/>
          <p:cNvSpPr txBox="1"/>
          <p:nvPr/>
        </p:nvSpPr>
        <p:spPr>
          <a:xfrm>
            <a:off x="5064775" y="4688625"/>
            <a:ext cx="407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8"/>
              </a:rPr>
              <a:t>Image2Image Translation with CGAN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126050" y="0"/>
            <a:ext cx="48402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Wasserstein GAN</a:t>
            </a:r>
            <a:endParaRPr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3">
            <a:alphaModFix/>
          </a:blip>
          <a:srcRect b="0" l="0" r="5784" t="63848"/>
          <a:stretch/>
        </p:blipFill>
        <p:spPr>
          <a:xfrm>
            <a:off x="3870300" y="3418925"/>
            <a:ext cx="4991324" cy="15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37617" l="0" r="0" t="2272"/>
          <a:stretch/>
        </p:blipFill>
        <p:spPr>
          <a:xfrm>
            <a:off x="270225" y="655875"/>
            <a:ext cx="4890500" cy="28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126050" y="0"/>
            <a:ext cx="48402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Info</a:t>
            </a:r>
            <a:r>
              <a:rPr lang="en" sz="2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GAN</a:t>
            </a:r>
            <a:endParaRPr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25" y="586075"/>
            <a:ext cx="6964836" cy="43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575475" y="708050"/>
            <a:ext cx="3920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14909" l="0" r="63115" t="22657"/>
          <a:stretch/>
        </p:blipFill>
        <p:spPr>
          <a:xfrm>
            <a:off x="1335500" y="2310525"/>
            <a:ext cx="1943223" cy="16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23275" y="4742325"/>
            <a:ext cx="4629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/>
              <a:t>h</a:t>
            </a:r>
            <a:r>
              <a:rPr lang="en" sz="800"/>
              <a:t>ttps://www.slideshare.net/YunjeyChoi/generative-adversarial-networks-75916964</a:t>
            </a:r>
            <a:endParaRPr sz="8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275" y="178750"/>
            <a:ext cx="985225" cy="13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4667275" y="1374900"/>
            <a:ext cx="42729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AutoNum type="arabicPeriod"/>
            </a:pPr>
            <a:r>
              <a:rPr b="1"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r>
              <a:rPr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doing a coin toss</a:t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AutoNum type="arabicPeriod"/>
            </a:pPr>
            <a:r>
              <a:rPr b="1"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Observations/Events</a:t>
            </a:r>
            <a:r>
              <a:rPr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Head or Tail</a:t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AutoNum type="arabicPeriod"/>
            </a:pPr>
            <a:r>
              <a:rPr b="1"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Space, </a:t>
            </a:r>
            <a:r>
              <a:rPr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the complete set, S = {H, T}, of observations</a:t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AutoNum type="arabicPeriod"/>
            </a:pPr>
            <a:r>
              <a:rPr b="1"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Variables, </a:t>
            </a:r>
            <a:r>
              <a:rPr lang="en" sz="145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X = {0, 1}, sample space to real numbers.</a:t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06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Proxima Nova"/>
              <a:buAutoNum type="alphaLcPeriod"/>
            </a:pP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" sz="135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measurable function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that maps from the </a:t>
            </a:r>
            <a:r>
              <a:rPr lang="en" sz="135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space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to the </a:t>
            </a:r>
            <a:r>
              <a:rPr lang="en" sz="135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 numbers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45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4663000" y="4464175"/>
            <a:ext cx="442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Pls memorize the term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Random Variable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575475" y="708050"/>
            <a:ext cx="3920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44518" r="0" t="0"/>
          <a:stretch/>
        </p:blipFill>
        <p:spPr>
          <a:xfrm>
            <a:off x="819050" y="1987349"/>
            <a:ext cx="3020674" cy="266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123275" y="4818525"/>
            <a:ext cx="4448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https://www.slideshare.net/YunjeyChoi/generative-adversarial-networks-75916964</a:t>
            </a:r>
            <a:endParaRPr sz="800"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4">
            <a:alphaModFix/>
          </a:blip>
          <a:srcRect b="0" l="15108" r="9271" t="0"/>
          <a:stretch/>
        </p:blipFill>
        <p:spPr>
          <a:xfrm>
            <a:off x="6433312" y="1807472"/>
            <a:ext cx="1701175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925" y="1807473"/>
            <a:ext cx="674069" cy="8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725" y="318050"/>
            <a:ext cx="75187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225" y="259713"/>
            <a:ext cx="1701175" cy="92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25" y="3265224"/>
            <a:ext cx="751875" cy="9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9350" y="3265225"/>
            <a:ext cx="836200" cy="9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9350" y="4372725"/>
            <a:ext cx="2105200" cy="4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724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Modeling</a:t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275675" y="4742325"/>
            <a:ext cx="8184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https://www.slideshare.net/YunjeyChoi/generative-adversarial-networks-75916964</a:t>
            </a:r>
            <a:endParaRPr sz="80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00" y="940076"/>
            <a:ext cx="7547801" cy="3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123275" y="-62750"/>
            <a:ext cx="651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High-level introduction to GANs</a:t>
            </a:r>
            <a:endParaRPr sz="3000"/>
          </a:p>
        </p:txBody>
      </p:sp>
      <p:sp>
        <p:nvSpPr>
          <p:cNvPr id="239" name="Google Shape;239;p35"/>
          <p:cNvSpPr txBox="1"/>
          <p:nvPr/>
        </p:nvSpPr>
        <p:spPr>
          <a:xfrm>
            <a:off x="80950" y="537075"/>
            <a:ext cx="5138100" cy="172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he generative model is pitted against an adversary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 discriminative model that learns to determine whether a sample is from the model distribution or the data distribution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5" y="2185150"/>
            <a:ext cx="7258650" cy="28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3865" l="12402" r="26108" t="32236"/>
          <a:stretch/>
        </p:blipFill>
        <p:spPr>
          <a:xfrm>
            <a:off x="5219050" y="483425"/>
            <a:ext cx="3924949" cy="197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5"/>
          <p:cNvCxnSpPr/>
          <p:nvPr/>
        </p:nvCxnSpPr>
        <p:spPr>
          <a:xfrm flipH="1">
            <a:off x="1989325" y="1620375"/>
            <a:ext cx="5507400" cy="2706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5"/>
          <p:cNvCxnSpPr/>
          <p:nvPr/>
        </p:nvCxnSpPr>
        <p:spPr>
          <a:xfrm rot="10800000">
            <a:off x="1619713" y="4327025"/>
            <a:ext cx="4368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5"/>
          <p:cNvCxnSpPr/>
          <p:nvPr/>
        </p:nvCxnSpPr>
        <p:spPr>
          <a:xfrm flipH="1" rot="10800000">
            <a:off x="2870900" y="1482675"/>
            <a:ext cx="4002000" cy="1276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5"/>
          <p:cNvCxnSpPr/>
          <p:nvPr/>
        </p:nvCxnSpPr>
        <p:spPr>
          <a:xfrm rot="10800000">
            <a:off x="2657813" y="2768050"/>
            <a:ext cx="436800" cy="9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291550" y="749975"/>
            <a:ext cx="4509000" cy="53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  <a:endParaRPr b="0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705650" y="1398500"/>
            <a:ext cx="4164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Models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EEEEEE"/>
                </a:solidFill>
                <a:latin typeface="Proxima Nova"/>
                <a:ea typeface="Proxima Nova"/>
                <a:cs typeface="Proxima Nova"/>
                <a:sym typeface="Proxima Nova"/>
              </a:rPr>
              <a:t>High-level introduction to GANs</a:t>
            </a:r>
            <a:endParaRPr sz="1700">
              <a:solidFill>
                <a:srgbClr val="EEEE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Math background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Drawbacks of vanilla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Variations of GANs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Evaluation of GAN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6"/>
          <p:cNvSpPr txBox="1"/>
          <p:nvPr>
            <p:ph type="title"/>
          </p:nvPr>
        </p:nvSpPr>
        <p:spPr>
          <a:xfrm>
            <a:off x="4783775" y="749975"/>
            <a:ext cx="1696800" cy="47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 u="sng"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b="0" sz="25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23275" y="0"/>
            <a:ext cx="887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: 2 player game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291350" y="627525"/>
            <a:ext cx="8706900" cy="435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th_GAN.png"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5" y="1034725"/>
            <a:ext cx="8091924" cy="1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280150" y="4182350"/>
            <a:ext cx="341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The move between two players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780875" y="4056825"/>
            <a:ext cx="48639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Payoff from generator to discriminator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Payoff 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unchanged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 at equilibrium point - 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NASH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 point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7"/>
          <p:cNvSpPr/>
          <p:nvPr/>
        </p:nvSpPr>
        <p:spPr>
          <a:xfrm rot="-5400000">
            <a:off x="1538425" y="3711875"/>
            <a:ext cx="342600" cy="746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 rot="-5400000">
            <a:off x="5255975" y="1828925"/>
            <a:ext cx="245700" cy="4415100"/>
          </a:xfrm>
          <a:prstGeom prst="leftBrace">
            <a:avLst>
              <a:gd fmla="val 8333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48488" l="0" r="0" t="0"/>
          <a:stretch/>
        </p:blipFill>
        <p:spPr>
          <a:xfrm>
            <a:off x="1296350" y="3464850"/>
            <a:ext cx="6321401" cy="4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4">
            <a:alphaModFix/>
          </a:blip>
          <a:srcRect b="48488" l="0" r="0" t="0"/>
          <a:stretch/>
        </p:blipFill>
        <p:spPr>
          <a:xfrm>
            <a:off x="1112225" y="1619225"/>
            <a:ext cx="7440101" cy="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